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</p:sldIdLst>
  <p:sldSz cx="12193588" cy="359997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9F"/>
    <a:srgbClr val="003F9D"/>
    <a:srgbClr val="00409B"/>
    <a:srgbClr val="254A82"/>
    <a:srgbClr val="0160C0"/>
    <a:srgbClr val="C5E6FF"/>
    <a:srgbClr val="DEF1FF"/>
    <a:srgbClr val="F4FFFF"/>
    <a:srgbClr val="000099"/>
    <a:srgbClr val="3C9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927" autoAdjust="0"/>
  </p:normalViewPr>
  <p:slideViewPr>
    <p:cSldViewPr showGuides="1">
      <p:cViewPr>
        <p:scale>
          <a:sx n="75" d="100"/>
          <a:sy n="75" d="100"/>
        </p:scale>
        <p:origin x="1224" y="-7506"/>
      </p:cViewPr>
      <p:guideLst>
        <p:guide orient="horz" pos="11339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2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99" y="5891626"/>
            <a:ext cx="9145191" cy="1253324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99" y="18908198"/>
            <a:ext cx="9145191" cy="869160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9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9" y="2399982"/>
            <a:ext cx="3932749" cy="839993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863" y="5183304"/>
            <a:ext cx="6173004" cy="2558314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899" y="10799922"/>
            <a:ext cx="3932749" cy="200081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2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6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9Slide.vn - 2019">
            <a:extLst>
              <a:ext uri="{FF2B5EF4-FFF2-40B4-BE49-F238E27FC236}">
                <a16:creationId xmlns:a16="http://schemas.microsoft.com/office/drawing/2014/main" id="{653224EC-765B-658F-1BCE-678B1A4AB6F5}"/>
              </a:ext>
            </a:extLst>
          </p:cNvPr>
          <p:cNvSpPr txBox="1"/>
          <p:nvPr userDrawn="1"/>
        </p:nvSpPr>
        <p:spPr>
          <a:xfrm>
            <a:off x="0" y="-2233620"/>
            <a:ext cx="12193588" cy="109062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7087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09" y="1916661"/>
            <a:ext cx="10516970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309" y="9583264"/>
            <a:ext cx="10516970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310" y="33366432"/>
            <a:ext cx="2743557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126" y="33366432"/>
            <a:ext cx="411533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3" y="33366432"/>
            <a:ext cx="2743557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>
            <p:custDataLst>
              <p:tags r:id="rId7"/>
            </p:custDataLst>
          </p:nvPr>
        </p:nvGrpSpPr>
        <p:grpSpPr>
          <a:xfrm>
            <a:off x="-2202387" y="-11675624"/>
            <a:ext cx="16598362" cy="59234860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>
            <p:custDataLst>
              <p:tags r:id="rId8"/>
            </p:custDataLst>
          </p:nvPr>
        </p:nvSpPr>
        <p:spPr>
          <a:xfrm>
            <a:off x="6092222" y="-46799660"/>
            <a:ext cx="9145" cy="4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>
            <p:custDataLst>
              <p:tags r:id="rId9"/>
            </p:custDataLst>
          </p:nvPr>
        </p:nvSpPr>
        <p:spPr>
          <a:xfrm>
            <a:off x="6092222" y="82751398"/>
            <a:ext cx="9145" cy="4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F9CAC0CB-36F9-4D78-838C-E2D7DF355007}"/>
              </a:ext>
            </a:extLst>
          </p:cNvPr>
          <p:cNvSpPr txBox="1"/>
          <p:nvPr userDrawn="1"/>
        </p:nvSpPr>
        <p:spPr>
          <a:xfrm>
            <a:off x="5099726" y="-7938693"/>
            <a:ext cx="1994136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88FD9D4-DCE1-FB29-850E-30F946E9EA99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10"/>
            </p:custDataLst>
          </p:nvPr>
        </p:nvGrpSpPr>
        <p:grpSpPr>
          <a:xfrm>
            <a:off x="-2202387" y="-11675624"/>
            <a:ext cx="16598362" cy="59234860"/>
            <a:chOff x="-2202100" y="-2224223"/>
            <a:chExt cx="16596200" cy="1128432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ABE5C69-875C-0FFF-6FE8-DC473BE5DA53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9E3540-E3F7-982E-6685-C24884652485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109E2B-8C0E-A2BB-6FCF-7F920D6A5858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7" name="9Slide.vn">
            <a:extLst>
              <a:ext uri="{FF2B5EF4-FFF2-40B4-BE49-F238E27FC236}">
                <a16:creationId xmlns:a16="http://schemas.microsoft.com/office/drawing/2014/main" id="{3F97CEE6-9D0A-8E40-F9C6-73D712E745DD}"/>
              </a:ext>
            </a:extLst>
          </p:cNvPr>
          <p:cNvSpPr>
            <a:spLocks noSelect="1"/>
          </p:cNvSpPr>
          <p:nvPr userDrawn="1">
            <p:custDataLst>
              <p:tags r:id="rId11"/>
            </p:custDataLst>
          </p:nvPr>
        </p:nvSpPr>
        <p:spPr>
          <a:xfrm>
            <a:off x="6092222" y="-46799660"/>
            <a:ext cx="9145" cy="4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9Slide.vn">
            <a:extLst>
              <a:ext uri="{FF2B5EF4-FFF2-40B4-BE49-F238E27FC236}">
                <a16:creationId xmlns:a16="http://schemas.microsoft.com/office/drawing/2014/main" id="{EEE8C5AA-D05C-4336-B318-7F514EE16FA9}"/>
              </a:ext>
            </a:extLst>
          </p:cNvPr>
          <p:cNvSpPr>
            <a:spLocks noSelect="1"/>
          </p:cNvSpPr>
          <p:nvPr userDrawn="1">
            <p:custDataLst>
              <p:tags r:id="rId12"/>
            </p:custDataLst>
          </p:nvPr>
        </p:nvSpPr>
        <p:spPr>
          <a:xfrm>
            <a:off x="6092222" y="82751398"/>
            <a:ext cx="9145" cy="48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6580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26" Type="http://schemas.openxmlformats.org/officeDocument/2006/relationships/image" Target="../media/image25.jp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5" Type="http://schemas.openxmlformats.org/officeDocument/2006/relationships/image" Target="../media/image24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jp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24" Type="http://schemas.openxmlformats.org/officeDocument/2006/relationships/image" Target="../media/image23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23" Type="http://schemas.openxmlformats.org/officeDocument/2006/relationships/image" Target="../media/image22.JPG"/><Relationship Id="rId28" Type="http://schemas.microsoft.com/office/2007/relationships/hdphoto" Target="../media/hdphoto1.wdp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jp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4FFFF"/>
            </a:gs>
            <a:gs pos="100000">
              <a:srgbClr val="C5E6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Hình ảnh 60">
            <a:extLst>
              <a:ext uri="{FF2B5EF4-FFF2-40B4-BE49-F238E27FC236}">
                <a16:creationId xmlns:a16="http://schemas.microsoft.com/office/drawing/2014/main" id="{5A6C6AE3-BB53-0F4D-2F27-1CE689B5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9" y="29963402"/>
            <a:ext cx="1594808" cy="2029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9" name="Hình ảnh 58">
            <a:extLst>
              <a:ext uri="{FF2B5EF4-FFF2-40B4-BE49-F238E27FC236}">
                <a16:creationId xmlns:a16="http://schemas.microsoft.com/office/drawing/2014/main" id="{FDF8AAA9-115B-9E2D-C3FF-4DD98D8C7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68" y="20363791"/>
            <a:ext cx="1618801" cy="2027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7" name="Hình ảnh 56">
            <a:extLst>
              <a:ext uri="{FF2B5EF4-FFF2-40B4-BE49-F238E27FC236}">
                <a16:creationId xmlns:a16="http://schemas.microsoft.com/office/drawing/2014/main" id="{47AD7BA2-29DF-874D-9585-F6A17B4A2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7" y="20374377"/>
            <a:ext cx="1649901" cy="1931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5" name="Hình ảnh 54">
            <a:extLst>
              <a:ext uri="{FF2B5EF4-FFF2-40B4-BE49-F238E27FC236}">
                <a16:creationId xmlns:a16="http://schemas.microsoft.com/office/drawing/2014/main" id="{88A33C92-E1A6-AE0C-9BF0-1BCFFCB7B4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535" y="16825512"/>
            <a:ext cx="1668468" cy="1931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23" name="Hình ảnh 22">
            <a:extLst>
              <a:ext uri="{FF2B5EF4-FFF2-40B4-BE49-F238E27FC236}">
                <a16:creationId xmlns:a16="http://schemas.microsoft.com/office/drawing/2014/main" id="{F3005377-2BD8-2A05-573B-44A4531D8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34" y="16825695"/>
            <a:ext cx="1674511" cy="2037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4" name="Hình ảnh 53">
            <a:extLst>
              <a:ext uri="{FF2B5EF4-FFF2-40B4-BE49-F238E27FC236}">
                <a16:creationId xmlns:a16="http://schemas.microsoft.com/office/drawing/2014/main" id="{71F698C6-4F7F-1583-AF0A-674D2C890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70" y="5186491"/>
            <a:ext cx="2260142" cy="2724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420000" algn="ctr" rotWithShape="0">
              <a:srgbClr val="000000">
                <a:alpha val="74000"/>
              </a:srgbClr>
            </a:outerShdw>
            <a:reflection blurRad="12700" stA="0" endPos="28000" dist="5000" dir="5400000" sy="-100000" algn="bl" rotWithShape="0"/>
          </a:effectLst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47664E96-3835-F995-3A34-2E9AE18EBF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594" y="13362008"/>
            <a:ext cx="1674511" cy="2001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AA1080-C111-8F52-5A70-B4A531A5D63E}"/>
              </a:ext>
            </a:extLst>
          </p:cNvPr>
          <p:cNvSpPr/>
          <p:nvPr/>
        </p:nvSpPr>
        <p:spPr>
          <a:xfrm>
            <a:off x="76597" y="16669"/>
            <a:ext cx="12040394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A1F048-96BB-51FB-803F-7D97EDBC1353}"/>
              </a:ext>
            </a:extLst>
          </p:cNvPr>
          <p:cNvSpPr/>
          <p:nvPr/>
        </p:nvSpPr>
        <p:spPr>
          <a:xfrm>
            <a:off x="-15248" y="3730"/>
            <a:ext cx="12208836" cy="1693069"/>
          </a:xfrm>
          <a:prstGeom prst="rect">
            <a:avLst/>
          </a:prstGeom>
          <a:gradFill>
            <a:gsLst>
              <a:gs pos="0">
                <a:srgbClr val="3C96E4"/>
              </a:gs>
              <a:gs pos="100000">
                <a:srgbClr val="0160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endParaRPr lang="en-US" sz="2800">
              <a:latin typeface="#9Slide03 HelvetIns" panose="020406030505060202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B484DE-12B8-A388-452D-48E950A278B8}"/>
              </a:ext>
            </a:extLst>
          </p:cNvPr>
          <p:cNvSpPr/>
          <p:nvPr/>
        </p:nvSpPr>
        <p:spPr>
          <a:xfrm>
            <a:off x="534194" y="2319439"/>
            <a:ext cx="11125200" cy="2204771"/>
          </a:xfrm>
          <a:prstGeom prst="roundRect">
            <a:avLst>
              <a:gd name="adj" fmla="val 13173"/>
            </a:avLst>
          </a:prstGeom>
          <a:solidFill>
            <a:schemeClr val="bg1"/>
          </a:solidFill>
          <a:ln w="44450" cap="sq">
            <a:solidFill>
              <a:srgbClr val="254A82"/>
            </a:solidFill>
            <a:prstDash val="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F8C7E6-91FE-FC28-41F2-AB318A7CFADB}"/>
              </a:ext>
            </a:extLst>
          </p:cNvPr>
          <p:cNvSpPr txBox="1"/>
          <p:nvPr/>
        </p:nvSpPr>
        <p:spPr>
          <a:xfrm>
            <a:off x="3893310" y="2557344"/>
            <a:ext cx="7016601" cy="18006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3500">
                <a:solidFill>
                  <a:schemeClr val="accent6"/>
                </a:solidFill>
                <a:latin typeface="#9Slide03 HelvetIns" panose="02040603050506020204" pitchFamily="18" charset="0"/>
              </a:rPr>
              <a:t>BAN CHẤP HÀNH LIÊN ĐOÀN LAO ĐỘNG</a:t>
            </a:r>
          </a:p>
          <a:p>
            <a:pPr algn="ctr">
              <a:lnSpc>
                <a:spcPct val="115000"/>
              </a:lnSpc>
            </a:pPr>
            <a:r>
              <a:rPr lang="en-US" sz="3500">
                <a:solidFill>
                  <a:schemeClr val="accent6"/>
                </a:solidFill>
                <a:latin typeface="#9Slide03 HelvetIns" panose="02040603050506020204" pitchFamily="18" charset="0"/>
              </a:rPr>
              <a:t> TỈNH THÁI NGUYÊN</a:t>
            </a:r>
          </a:p>
          <a:p>
            <a:pPr algn="ctr">
              <a:lnSpc>
                <a:spcPct val="115000"/>
              </a:lnSpc>
            </a:pPr>
            <a:r>
              <a:rPr lang="en-US" sz="3500">
                <a:solidFill>
                  <a:srgbClr val="0070C0"/>
                </a:solidFill>
                <a:latin typeface="#9Slide03 HelvetIns" panose="02040603050506020204" pitchFamily="18" charset="0"/>
              </a:rPr>
              <a:t>NHIỆM KỲ 2023 - 2028</a:t>
            </a: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D9C2FC85-A932-B341-A619-91771C48B1DB}"/>
              </a:ext>
            </a:extLst>
          </p:cNvPr>
          <p:cNvGrpSpPr/>
          <p:nvPr/>
        </p:nvGrpSpPr>
        <p:grpSpPr>
          <a:xfrm>
            <a:off x="4255277" y="7602964"/>
            <a:ext cx="3505200" cy="1038841"/>
            <a:chOff x="4272501" y="7533588"/>
            <a:chExt cx="3505200" cy="1038841"/>
          </a:xfrm>
        </p:grpSpPr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115B593B-E05C-C0C9-A0A5-808F3008C005}"/>
                </a:ext>
              </a:extLst>
            </p:cNvPr>
            <p:cNvSpPr/>
            <p:nvPr/>
          </p:nvSpPr>
          <p:spPr>
            <a:xfrm>
              <a:off x="4953794" y="8081790"/>
              <a:ext cx="2286000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5000"/>
                </a:lnSpc>
              </a:pPr>
              <a:r>
                <a:rPr lang="en-US">
                  <a:solidFill>
                    <a:schemeClr val="accent6"/>
                  </a:solidFill>
                  <a:latin typeface="#9Slide02 Tieu de rat dai 01" panose="02000000000000000000" pitchFamily="2" charset="0"/>
                  <a:ea typeface="#9Slide02 Tieu de rat dai 01" panose="02000000000000000000" pitchFamily="2" charset="0"/>
                </a:rPr>
                <a:t>CHỦ TỊCH LĐLĐ TỈNH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B138A8A-68D8-89A0-CCD0-28F3E847C049}"/>
                </a:ext>
              </a:extLst>
            </p:cNvPr>
            <p:cNvGrpSpPr/>
            <p:nvPr/>
          </p:nvGrpSpPr>
          <p:grpSpPr>
            <a:xfrm>
              <a:off x="4272501" y="7533588"/>
              <a:ext cx="3505200" cy="609600"/>
              <a:chOff x="4272501" y="7533588"/>
              <a:chExt cx="3505200" cy="60960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1A9E9A5-2A5A-336B-EE10-2C0F2CA5A0C6}"/>
                  </a:ext>
                </a:extLst>
              </p:cNvPr>
              <p:cNvSpPr/>
              <p:nvPr/>
            </p:nvSpPr>
            <p:spPr>
              <a:xfrm>
                <a:off x="4272501" y="7533588"/>
                <a:ext cx="3505200" cy="609600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9D31BC-17D5-CDC8-D3D6-68EDFA3FA0E1}"/>
                  </a:ext>
                </a:extLst>
              </p:cNvPr>
              <p:cNvSpPr txBox="1"/>
              <p:nvPr/>
            </p:nvSpPr>
            <p:spPr>
              <a:xfrm>
                <a:off x="5133389" y="7666353"/>
                <a:ext cx="19268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>
                    <a:solidFill>
                      <a:schemeClr val="bg1"/>
                    </a:solidFill>
                    <a:latin typeface="#9Slide02 Tieu de rat dai 01" panose="02000000000000000000" pitchFamily="2" charset="0"/>
                    <a:ea typeface="#9Slide02 Tieu de rat dai 01" panose="02000000000000000000" pitchFamily="2" charset="0"/>
                  </a:rPr>
                  <a:t>Đ/c Đỗ Thị Hiền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A3F7BA9-35A0-4FDF-590E-CC5AAC402391}"/>
              </a:ext>
            </a:extLst>
          </p:cNvPr>
          <p:cNvGrpSpPr/>
          <p:nvPr/>
        </p:nvGrpSpPr>
        <p:grpSpPr>
          <a:xfrm>
            <a:off x="478951" y="13434272"/>
            <a:ext cx="2340000" cy="2674976"/>
            <a:chOff x="7707" y="13011821"/>
            <a:chExt cx="2340000" cy="2674976"/>
          </a:xfrm>
        </p:grpSpPr>
        <p:sp>
          <p:nvSpPr>
            <p:cNvPr id="236" name="Rectangle: Rounded Corners 235">
              <a:extLst>
                <a:ext uri="{FF2B5EF4-FFF2-40B4-BE49-F238E27FC236}">
                  <a16:creationId xmlns:a16="http://schemas.microsoft.com/office/drawing/2014/main" id="{66275AC9-A5D8-5E5D-9828-7EC229430627}"/>
                </a:ext>
              </a:extLst>
            </p:cNvPr>
            <p:cNvSpPr/>
            <p:nvPr/>
          </p:nvSpPr>
          <p:spPr>
            <a:xfrm>
              <a:off x="486273" y="15196158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 cÔNG ĐOÀN 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KHU CÔNG NGHIỆP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816B45A-D6C8-9F10-4964-ABAE8C0158B0}"/>
                </a:ext>
              </a:extLst>
            </p:cNvPr>
            <p:cNvGrpSpPr/>
            <p:nvPr/>
          </p:nvGrpSpPr>
          <p:grpSpPr>
            <a:xfrm>
              <a:off x="7707" y="13011821"/>
              <a:ext cx="2340000" cy="2235716"/>
              <a:chOff x="7707" y="11827670"/>
              <a:chExt cx="2340000" cy="2235716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26153272-9728-5FA1-6330-3F0751969351}"/>
                  </a:ext>
                </a:extLst>
              </p:cNvPr>
              <p:cNvSpPr/>
              <p:nvPr/>
            </p:nvSpPr>
            <p:spPr>
              <a:xfrm>
                <a:off x="485596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285" b="-14285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6E454A15-6EA8-2466-9522-F377D08BCC1C}"/>
                  </a:ext>
                </a:extLst>
              </p:cNvPr>
              <p:cNvSpPr/>
              <p:nvPr/>
            </p:nvSpPr>
            <p:spPr>
              <a:xfrm>
                <a:off x="7707" y="13637743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82210E-F167-F61D-6A40-D60D972F87D7}"/>
                  </a:ext>
                </a:extLst>
              </p:cNvPr>
              <p:cNvSpPr txBox="1"/>
              <p:nvPr/>
            </p:nvSpPr>
            <p:spPr>
              <a:xfrm>
                <a:off x="468233" y="13690679"/>
                <a:ext cx="16308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nguyễn văn tuấn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BCE233B-C697-0209-B7CA-BDEE8B3312A8}"/>
              </a:ext>
            </a:extLst>
          </p:cNvPr>
          <p:cNvGrpSpPr/>
          <p:nvPr/>
        </p:nvGrpSpPr>
        <p:grpSpPr>
          <a:xfrm>
            <a:off x="440547" y="18585825"/>
            <a:ext cx="2340000" cy="974297"/>
            <a:chOff x="2520236" y="14790949"/>
            <a:chExt cx="2340000" cy="974297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AA595CC0-2B1E-FC5D-168F-5E19B02B81D9}"/>
                </a:ext>
              </a:extLst>
            </p:cNvPr>
            <p:cNvSpPr/>
            <p:nvPr/>
          </p:nvSpPr>
          <p:spPr>
            <a:xfrm>
              <a:off x="2960629" y="15163381"/>
              <a:ext cx="1594808" cy="6018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 CÔNG ĐOÀN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 KHU CÔNG NGHIỆP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7ADC4A9-5D07-AD24-0A02-950EC04CF82A}"/>
                </a:ext>
              </a:extLst>
            </p:cNvPr>
            <p:cNvGrpSpPr/>
            <p:nvPr/>
          </p:nvGrpSpPr>
          <p:grpSpPr>
            <a:xfrm>
              <a:off x="2520236" y="14790949"/>
              <a:ext cx="2340000" cy="425643"/>
              <a:chOff x="2493373" y="13606798"/>
              <a:chExt cx="2340000" cy="425643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3079D769-5621-7820-1E04-E19D0F4F9ABB}"/>
                  </a:ext>
                </a:extLst>
              </p:cNvPr>
              <p:cNvSpPr/>
              <p:nvPr/>
            </p:nvSpPr>
            <p:spPr>
              <a:xfrm>
                <a:off x="2493373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C40EF1B-6C03-51B0-A4E5-7EA70ACB02FB}"/>
                  </a:ext>
                </a:extLst>
              </p:cNvPr>
              <p:cNvSpPr txBox="1"/>
              <p:nvPr/>
            </p:nvSpPr>
            <p:spPr>
              <a:xfrm>
                <a:off x="2978893" y="13690679"/>
                <a:ext cx="13689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CÙ NGỌC THIỆN 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CDD626A-0675-035E-42C5-1C0CB7ECA65E}"/>
              </a:ext>
            </a:extLst>
          </p:cNvPr>
          <p:cNvGrpSpPr/>
          <p:nvPr/>
        </p:nvGrpSpPr>
        <p:grpSpPr>
          <a:xfrm>
            <a:off x="3352068" y="16821840"/>
            <a:ext cx="2340000" cy="2738282"/>
            <a:chOff x="4974716" y="15970997"/>
            <a:chExt cx="2340000" cy="2738282"/>
          </a:xfrm>
        </p:grpSpPr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5478334A-7462-8200-99AD-08CFD982C3CB}"/>
                </a:ext>
              </a:extLst>
            </p:cNvPr>
            <p:cNvSpPr/>
            <p:nvPr/>
          </p:nvSpPr>
          <p:spPr>
            <a:xfrm>
              <a:off x="5329137" y="17962254"/>
              <a:ext cx="1594808" cy="7470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endParaRP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giám đốc trung tâm tv&amp;htnlđ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1728583-AD34-568E-DDFA-BB4D25D8448E}"/>
                </a:ext>
              </a:extLst>
            </p:cNvPr>
            <p:cNvGrpSpPr/>
            <p:nvPr/>
          </p:nvGrpSpPr>
          <p:grpSpPr>
            <a:xfrm>
              <a:off x="4974716" y="15970997"/>
              <a:ext cx="2340000" cy="2198189"/>
              <a:chOff x="4920990" y="11827670"/>
              <a:chExt cx="2340000" cy="2198189"/>
            </a:xfrm>
          </p:grpSpPr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76C16FE5-7C7E-37A6-9B12-91FD157D07DB}"/>
                  </a:ext>
                </a:extLst>
              </p:cNvPr>
              <p:cNvSpPr/>
              <p:nvPr/>
            </p:nvSpPr>
            <p:spPr>
              <a:xfrm>
                <a:off x="5244988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6515" b="-12055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F51D2661-A4F0-739E-CA08-ED96C3D1890E}"/>
                  </a:ext>
                </a:extLst>
              </p:cNvPr>
              <p:cNvSpPr/>
              <p:nvPr/>
            </p:nvSpPr>
            <p:spPr>
              <a:xfrm>
                <a:off x="4920990" y="13600216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71CCE12-7302-5034-DCB0-2E07C7564BAC}"/>
                  </a:ext>
                </a:extLst>
              </p:cNvPr>
              <p:cNvSpPr txBox="1"/>
              <p:nvPr/>
            </p:nvSpPr>
            <p:spPr>
              <a:xfrm>
                <a:off x="5102110" y="13690679"/>
                <a:ext cx="18819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Phạm TRƯỜNG NGUYÊN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316EAA-F6DA-1589-2DEB-D040F9AA300D}"/>
              </a:ext>
            </a:extLst>
          </p:cNvPr>
          <p:cNvGrpSpPr/>
          <p:nvPr/>
        </p:nvGrpSpPr>
        <p:grpSpPr>
          <a:xfrm>
            <a:off x="3301166" y="13431881"/>
            <a:ext cx="2340000" cy="2617883"/>
            <a:chOff x="7333354" y="13011821"/>
            <a:chExt cx="2340000" cy="2617883"/>
          </a:xfrm>
        </p:grpSpPr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8D251793-AB9C-E7D8-EEB4-3CAAEA3C90C6}"/>
                </a:ext>
              </a:extLst>
            </p:cNvPr>
            <p:cNvSpPr/>
            <p:nvPr/>
          </p:nvSpPr>
          <p:spPr>
            <a:xfrm>
              <a:off x="7740379" y="15139065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 công tác cÔNG ĐOÀN</a:t>
              </a: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A90263F-48F8-5253-C78E-3117953C4A92}"/>
                </a:ext>
              </a:extLst>
            </p:cNvPr>
            <p:cNvGrpSpPr/>
            <p:nvPr/>
          </p:nvGrpSpPr>
          <p:grpSpPr>
            <a:xfrm>
              <a:off x="7333354" y="13011821"/>
              <a:ext cx="2340000" cy="2204771"/>
              <a:chOff x="7252765" y="11827670"/>
              <a:chExt cx="2340000" cy="2204771"/>
            </a:xfrm>
          </p:grpSpPr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A8730B55-C727-9E59-82AE-03D635D29AA6}"/>
                  </a:ext>
                </a:extLst>
              </p:cNvPr>
              <p:cNvSpPr/>
              <p:nvPr/>
            </p:nvSpPr>
            <p:spPr>
              <a:xfrm>
                <a:off x="7624684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285" b="-14285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5EC6F5E9-7D26-B1A3-D392-1D548230E782}"/>
                  </a:ext>
                </a:extLst>
              </p:cNvPr>
              <p:cNvSpPr/>
              <p:nvPr/>
            </p:nvSpPr>
            <p:spPr>
              <a:xfrm>
                <a:off x="7252765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BDABFE3-D70F-4EA1-4ED7-06DB46A49B17}"/>
                  </a:ext>
                </a:extLst>
              </p:cNvPr>
              <p:cNvSpPr txBox="1"/>
              <p:nvPr/>
            </p:nvSpPr>
            <p:spPr>
              <a:xfrm>
                <a:off x="7728668" y="13690679"/>
                <a:ext cx="13882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NGÔ THÚY NGỌC</a:t>
                </a:r>
              </a:p>
            </p:txBody>
          </p:sp>
        </p:grp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CDC96533-581B-F0EE-D54D-3070135DB815}"/>
              </a:ext>
            </a:extLst>
          </p:cNvPr>
          <p:cNvGrpSpPr/>
          <p:nvPr/>
        </p:nvGrpSpPr>
        <p:grpSpPr>
          <a:xfrm>
            <a:off x="1794191" y="8962595"/>
            <a:ext cx="3505200" cy="3605104"/>
            <a:chOff x="4344194" y="4998180"/>
            <a:chExt cx="3505200" cy="3605104"/>
          </a:xfrm>
        </p:grpSpPr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6ED260C1-0D01-D848-540C-12E6D225EE23}"/>
                </a:ext>
              </a:extLst>
            </p:cNvPr>
            <p:cNvSpPr/>
            <p:nvPr/>
          </p:nvSpPr>
          <p:spPr>
            <a:xfrm>
              <a:off x="4958116" y="8112645"/>
              <a:ext cx="2286000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5000"/>
                </a:lnSpc>
              </a:pPr>
              <a:r>
                <a:rPr lang="en-US">
                  <a:solidFill>
                    <a:schemeClr val="accent6"/>
                  </a:solidFill>
                  <a:latin typeface="#9Slide02 Tieu de rat dai 01" panose="02000000000000000000" pitchFamily="2" charset="0"/>
                  <a:ea typeface="#9Slide02 Tieu de rat dai 01" panose="02000000000000000000" pitchFamily="2" charset="0"/>
                </a:rPr>
                <a:t>PHÓ CHỦ TỊCH</a:t>
              </a:r>
            </a:p>
          </p:txBody>
        </p: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403C228E-AA80-7012-9DF5-57FF577995E6}"/>
                </a:ext>
              </a:extLst>
            </p:cNvPr>
            <p:cNvGrpSpPr/>
            <p:nvPr/>
          </p:nvGrpSpPr>
          <p:grpSpPr>
            <a:xfrm>
              <a:off x="4344194" y="4998180"/>
              <a:ext cx="3505200" cy="3192485"/>
              <a:chOff x="4344194" y="4998180"/>
              <a:chExt cx="3505200" cy="3192485"/>
            </a:xfrm>
          </p:grpSpPr>
          <p:sp>
            <p:nvSpPr>
              <p:cNvPr id="223" name="Rectangle: Rounded Corners 222">
                <a:extLst>
                  <a:ext uri="{FF2B5EF4-FFF2-40B4-BE49-F238E27FC236}">
                    <a16:creationId xmlns:a16="http://schemas.microsoft.com/office/drawing/2014/main" id="{223376BC-69C9-B030-EC52-FD0315AD53BB}"/>
                  </a:ext>
                </a:extLst>
              </p:cNvPr>
              <p:cNvSpPr/>
              <p:nvPr/>
            </p:nvSpPr>
            <p:spPr>
              <a:xfrm>
                <a:off x="4953794" y="4998180"/>
                <a:ext cx="2286000" cy="266700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26813" b="-8991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Rectangle: Rounded Corners 223">
                <a:extLst>
                  <a:ext uri="{FF2B5EF4-FFF2-40B4-BE49-F238E27FC236}">
                    <a16:creationId xmlns:a16="http://schemas.microsoft.com/office/drawing/2014/main" id="{905C0FF3-B70C-0D01-C6B9-3A556E8EECAA}"/>
                  </a:ext>
                </a:extLst>
              </p:cNvPr>
              <p:cNvSpPr/>
              <p:nvPr/>
            </p:nvSpPr>
            <p:spPr>
              <a:xfrm>
                <a:off x="4344194" y="7581065"/>
                <a:ext cx="3505200" cy="609600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6B1CD1A5-BB6A-1AC1-7BE7-BF121B67683F}"/>
                  </a:ext>
                </a:extLst>
              </p:cNvPr>
              <p:cNvSpPr txBox="1"/>
              <p:nvPr/>
            </p:nvSpPr>
            <p:spPr>
              <a:xfrm>
                <a:off x="4679005" y="7657881"/>
                <a:ext cx="28565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:r>
                  <a:rPr lang="en-US" sz="2400">
                    <a:solidFill>
                      <a:schemeClr val="bg1"/>
                    </a:solidFill>
                    <a:latin typeface="#9Slide02 Tieu de rat dai 01" panose="02000000000000000000" pitchFamily="2" charset="0"/>
                    <a:ea typeface="#9Slide02 Tieu de rat dai 01" panose="02000000000000000000" pitchFamily="2" charset="0"/>
                  </a:rPr>
                  <a:t>Đ/c Trần Thị Hồng Thái</a:t>
                </a:r>
              </a:p>
            </p:txBody>
          </p:sp>
        </p:grp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6B42DF7E-AD53-CD09-4651-65EB62664D9B}"/>
              </a:ext>
            </a:extLst>
          </p:cNvPr>
          <p:cNvGrpSpPr/>
          <p:nvPr/>
        </p:nvGrpSpPr>
        <p:grpSpPr>
          <a:xfrm>
            <a:off x="7314716" y="8962403"/>
            <a:ext cx="3505200" cy="3572230"/>
            <a:chOff x="4307114" y="4998180"/>
            <a:chExt cx="3505200" cy="3572230"/>
          </a:xfrm>
        </p:grpSpPr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ADF6269C-8071-30A0-9091-AAB911DD76F0}"/>
                </a:ext>
              </a:extLst>
            </p:cNvPr>
            <p:cNvSpPr/>
            <p:nvPr/>
          </p:nvSpPr>
          <p:spPr>
            <a:xfrm>
              <a:off x="4994192" y="8079771"/>
              <a:ext cx="2286000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5000"/>
                </a:lnSpc>
              </a:pPr>
              <a:r>
                <a:rPr lang="en-US">
                  <a:solidFill>
                    <a:schemeClr val="accent6"/>
                  </a:solidFill>
                  <a:latin typeface="#9Slide02 Tieu de rat dai 01" panose="02000000000000000000" pitchFamily="2" charset="0"/>
                  <a:ea typeface="#9Slide02 Tieu de rat dai 01" panose="02000000000000000000" pitchFamily="2" charset="0"/>
                </a:rPr>
                <a:t>PHÓ CHỦ TỊCH</a:t>
              </a:r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3837B187-4238-3088-FEBF-4866C070274E}"/>
                </a:ext>
              </a:extLst>
            </p:cNvPr>
            <p:cNvGrpSpPr/>
            <p:nvPr/>
          </p:nvGrpSpPr>
          <p:grpSpPr>
            <a:xfrm>
              <a:off x="4307114" y="4998180"/>
              <a:ext cx="3505200" cy="3169509"/>
              <a:chOff x="4307114" y="4998180"/>
              <a:chExt cx="3505200" cy="3169509"/>
            </a:xfrm>
          </p:grpSpPr>
          <p:sp>
            <p:nvSpPr>
              <p:cNvPr id="229" name="Rectangle: Rounded Corners 228">
                <a:extLst>
                  <a:ext uri="{FF2B5EF4-FFF2-40B4-BE49-F238E27FC236}">
                    <a16:creationId xmlns:a16="http://schemas.microsoft.com/office/drawing/2014/main" id="{08A614F7-BC2B-346B-07DF-0F29E1953DC5}"/>
                  </a:ext>
                </a:extLst>
              </p:cNvPr>
              <p:cNvSpPr/>
              <p:nvPr/>
            </p:nvSpPr>
            <p:spPr>
              <a:xfrm>
                <a:off x="4953794" y="4998180"/>
                <a:ext cx="2286000" cy="266700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2212" b="-16542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CDCA3E79-1B65-000A-6698-97CAE3E43B21}"/>
                  </a:ext>
                </a:extLst>
              </p:cNvPr>
              <p:cNvSpPr/>
              <p:nvPr/>
            </p:nvSpPr>
            <p:spPr>
              <a:xfrm>
                <a:off x="4307114" y="7558089"/>
                <a:ext cx="3505200" cy="609600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F3BC8DD2-0331-F0BD-1BA2-82BEBDF63881}"/>
                  </a:ext>
                </a:extLst>
              </p:cNvPr>
              <p:cNvSpPr txBox="1"/>
              <p:nvPr/>
            </p:nvSpPr>
            <p:spPr>
              <a:xfrm>
                <a:off x="4739051" y="7666353"/>
                <a:ext cx="27154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>
                    <a:solidFill>
                      <a:schemeClr val="bg1"/>
                    </a:solidFill>
                    <a:latin typeface="#9Slide02 Tieu de rat dai 01" panose="02000000000000000000" pitchFamily="2" charset="0"/>
                    <a:ea typeface="#9Slide02 Tieu de rat dai 01" panose="02000000000000000000" pitchFamily="2" charset="0"/>
                  </a:rPr>
                  <a:t>Đ/c Đoàn Mạnh Thắng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E98755-1CBA-DBE0-B36A-9F64785B530C}"/>
              </a:ext>
            </a:extLst>
          </p:cNvPr>
          <p:cNvGrpSpPr/>
          <p:nvPr/>
        </p:nvGrpSpPr>
        <p:grpSpPr>
          <a:xfrm>
            <a:off x="381794" y="31889764"/>
            <a:ext cx="2340000" cy="879751"/>
            <a:chOff x="2520236" y="17743236"/>
            <a:chExt cx="2340000" cy="879751"/>
          </a:xfrm>
        </p:grpSpPr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FA59ED66-5684-09B6-3854-6BCBE83800B1}"/>
                </a:ext>
              </a:extLst>
            </p:cNvPr>
            <p:cNvSpPr/>
            <p:nvPr/>
          </p:nvSpPr>
          <p:spPr>
            <a:xfrm>
              <a:off x="2890851" y="18132348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CHUYÊN VIÊN, BAN CÔNG TÁC CÔNG ĐOÀN</a:t>
              </a:r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C058373A-DC66-4D48-F8F5-05D2E52E60C4}"/>
                </a:ext>
              </a:extLst>
            </p:cNvPr>
            <p:cNvGrpSpPr/>
            <p:nvPr/>
          </p:nvGrpSpPr>
          <p:grpSpPr>
            <a:xfrm>
              <a:off x="2520236" y="17743236"/>
              <a:ext cx="2340000" cy="425643"/>
              <a:chOff x="2493373" y="13606798"/>
              <a:chExt cx="2340000" cy="425643"/>
            </a:xfrm>
          </p:grpSpPr>
          <p:sp>
            <p:nvSpPr>
              <p:cNvPr id="259" name="Rectangle: Rounded Corners 258">
                <a:extLst>
                  <a:ext uri="{FF2B5EF4-FFF2-40B4-BE49-F238E27FC236}">
                    <a16:creationId xmlns:a16="http://schemas.microsoft.com/office/drawing/2014/main" id="{B0C9CEFF-7E9F-DD66-AFD5-5442921B8EBC}"/>
                  </a:ext>
                </a:extLst>
              </p:cNvPr>
              <p:cNvSpPr/>
              <p:nvPr/>
            </p:nvSpPr>
            <p:spPr>
              <a:xfrm>
                <a:off x="2493373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B76E3C1A-18D9-6286-7B80-C787124A7CCD}"/>
                  </a:ext>
                </a:extLst>
              </p:cNvPr>
              <p:cNvSpPr txBox="1"/>
              <p:nvPr/>
            </p:nvSpPr>
            <p:spPr>
              <a:xfrm>
                <a:off x="2829816" y="13690679"/>
                <a:ext cx="16671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NGUYỄN NGỌC LIÊM 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98F59C-D9A3-5827-2580-0185E9E11CA4}"/>
              </a:ext>
            </a:extLst>
          </p:cNvPr>
          <p:cNvGrpSpPr/>
          <p:nvPr/>
        </p:nvGrpSpPr>
        <p:grpSpPr>
          <a:xfrm>
            <a:off x="528390" y="22124703"/>
            <a:ext cx="2340000" cy="874785"/>
            <a:chOff x="7333354" y="17743236"/>
            <a:chExt cx="2340000" cy="874785"/>
          </a:xfrm>
        </p:grpSpPr>
        <p:sp>
          <p:nvSpPr>
            <p:cNvPr id="239" name="Rectangle: Rounded Corners 238">
              <a:extLst>
                <a:ext uri="{FF2B5EF4-FFF2-40B4-BE49-F238E27FC236}">
                  <a16:creationId xmlns:a16="http://schemas.microsoft.com/office/drawing/2014/main" id="{96409DA0-5FC0-6164-1D16-3F6C8D6CFA2F}"/>
                </a:ext>
              </a:extLst>
            </p:cNvPr>
            <p:cNvSpPr/>
            <p:nvPr/>
          </p:nvSpPr>
          <p:spPr>
            <a:xfrm>
              <a:off x="7656511" y="18092630"/>
              <a:ext cx="1594808" cy="5253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CÔNG TÁC CÔNG ĐOÀN</a:t>
              </a:r>
            </a:p>
          </p:txBody>
        </p: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5EF209CD-9C98-DBB2-C6EF-997973BB2516}"/>
                </a:ext>
              </a:extLst>
            </p:cNvPr>
            <p:cNvGrpSpPr/>
            <p:nvPr/>
          </p:nvGrpSpPr>
          <p:grpSpPr>
            <a:xfrm>
              <a:off x="7333354" y="17743236"/>
              <a:ext cx="2340000" cy="425643"/>
              <a:chOff x="7252765" y="13606798"/>
              <a:chExt cx="2340000" cy="425643"/>
            </a:xfrm>
          </p:grpSpPr>
          <p:sp>
            <p:nvSpPr>
              <p:cNvPr id="253" name="Rectangle: Rounded Corners 252">
                <a:extLst>
                  <a:ext uri="{FF2B5EF4-FFF2-40B4-BE49-F238E27FC236}">
                    <a16:creationId xmlns:a16="http://schemas.microsoft.com/office/drawing/2014/main" id="{7EE45CC1-6228-56C9-ACC5-B718C1B30214}"/>
                  </a:ext>
                </a:extLst>
              </p:cNvPr>
              <p:cNvSpPr/>
              <p:nvPr/>
            </p:nvSpPr>
            <p:spPr>
              <a:xfrm>
                <a:off x="7252765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0A3405FC-2ED7-2037-2EB0-949DD2B085A7}"/>
                  </a:ext>
                </a:extLst>
              </p:cNvPr>
              <p:cNvSpPr txBox="1"/>
              <p:nvPr/>
            </p:nvSpPr>
            <p:spPr>
              <a:xfrm>
                <a:off x="7797593" y="13690679"/>
                <a:ext cx="12503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ĐỖ VĂN TOÀN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85A303-FBC9-A3B8-A045-0A5563B1B61A}"/>
              </a:ext>
            </a:extLst>
          </p:cNvPr>
          <p:cNvGrpSpPr/>
          <p:nvPr/>
        </p:nvGrpSpPr>
        <p:grpSpPr>
          <a:xfrm>
            <a:off x="9010304" y="15170876"/>
            <a:ext cx="2340000" cy="828133"/>
            <a:chOff x="2482930" y="20698661"/>
            <a:chExt cx="2340000" cy="828133"/>
          </a:xfrm>
        </p:grpSpPr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6E1A53C8-26CA-2A1A-60EF-5B258C17AF4C}"/>
                </a:ext>
              </a:extLst>
            </p:cNvPr>
            <p:cNvSpPr/>
            <p:nvPr/>
          </p:nvSpPr>
          <p:spPr>
            <a:xfrm>
              <a:off x="2835935" y="21036155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 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CÔNG TÁC CÔNG ĐOÀN</a:t>
              </a:r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B06C7011-CE13-1ED2-9074-C82EAC0CFF54}"/>
                </a:ext>
              </a:extLst>
            </p:cNvPr>
            <p:cNvGrpSpPr/>
            <p:nvPr/>
          </p:nvGrpSpPr>
          <p:grpSpPr>
            <a:xfrm>
              <a:off x="2482930" y="20698661"/>
              <a:ext cx="2340000" cy="425643"/>
              <a:chOff x="2456067" y="13609936"/>
              <a:chExt cx="2340000" cy="425643"/>
            </a:xfrm>
          </p:grpSpPr>
          <p:sp>
            <p:nvSpPr>
              <p:cNvPr id="285" name="Rectangle: Rounded Corners 284">
                <a:extLst>
                  <a:ext uri="{FF2B5EF4-FFF2-40B4-BE49-F238E27FC236}">
                    <a16:creationId xmlns:a16="http://schemas.microsoft.com/office/drawing/2014/main" id="{CCB37B8C-6F4B-A253-28B4-117F292C35FD}"/>
                  </a:ext>
                </a:extLst>
              </p:cNvPr>
              <p:cNvSpPr/>
              <p:nvPr/>
            </p:nvSpPr>
            <p:spPr>
              <a:xfrm>
                <a:off x="2456067" y="13609936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8F37B30E-766B-D91F-E5A7-1B992BFCE8A3}"/>
                  </a:ext>
                </a:extLst>
              </p:cNvPr>
              <p:cNvSpPr txBox="1"/>
              <p:nvPr/>
            </p:nvSpPr>
            <p:spPr>
              <a:xfrm>
                <a:off x="2797754" y="13690679"/>
                <a:ext cx="17312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BÙI THỊ THANH THỦY 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DFAFCD9-C875-D857-4D19-B839BA3F65DC}"/>
              </a:ext>
            </a:extLst>
          </p:cNvPr>
          <p:cNvGrpSpPr/>
          <p:nvPr/>
        </p:nvGrpSpPr>
        <p:grpSpPr>
          <a:xfrm>
            <a:off x="6309907" y="18661274"/>
            <a:ext cx="2340000" cy="898848"/>
            <a:chOff x="4974716" y="20685146"/>
            <a:chExt cx="2340000" cy="898848"/>
          </a:xfrm>
        </p:grpSpPr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4A969499-E790-CCB0-2855-384701007E0A}"/>
                </a:ext>
              </a:extLst>
            </p:cNvPr>
            <p:cNvSpPr/>
            <p:nvPr/>
          </p:nvSpPr>
          <p:spPr>
            <a:xfrm>
              <a:off x="5335745" y="21066554"/>
              <a:ext cx="1594808" cy="51744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 TỔ CHỨC - KIỂM TRA, MTTQ TỈNH</a:t>
              </a:r>
            </a:p>
          </p:txBody>
        </p: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FFB688A1-E1F7-A05E-24AD-0040787FF0B5}"/>
                </a:ext>
              </a:extLst>
            </p:cNvPr>
            <p:cNvGrpSpPr/>
            <p:nvPr/>
          </p:nvGrpSpPr>
          <p:grpSpPr>
            <a:xfrm>
              <a:off x="4974716" y="20685146"/>
              <a:ext cx="2340000" cy="425643"/>
              <a:chOff x="4920990" y="13596421"/>
              <a:chExt cx="2340000" cy="425643"/>
            </a:xfrm>
          </p:grpSpPr>
          <p:sp>
            <p:nvSpPr>
              <p:cNvPr id="282" name="Rectangle: Rounded Corners 281">
                <a:extLst>
                  <a:ext uri="{FF2B5EF4-FFF2-40B4-BE49-F238E27FC236}">
                    <a16:creationId xmlns:a16="http://schemas.microsoft.com/office/drawing/2014/main" id="{5588F331-9D62-E320-C64D-B9E5AFCCB213}"/>
                  </a:ext>
                </a:extLst>
              </p:cNvPr>
              <p:cNvSpPr/>
              <p:nvPr/>
            </p:nvSpPr>
            <p:spPr>
              <a:xfrm>
                <a:off x="4920990" y="13596421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9DEB0817-B775-8958-BB8D-C4E55BF0F710}"/>
                  </a:ext>
                </a:extLst>
              </p:cNvPr>
              <p:cNvSpPr txBox="1"/>
              <p:nvPr/>
            </p:nvSpPr>
            <p:spPr>
              <a:xfrm>
                <a:off x="5337365" y="13640901"/>
                <a:ext cx="15517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NGUYỄN THỊ LOAN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5116175-0068-C11A-BD3B-0FFDD16F0D86}"/>
              </a:ext>
            </a:extLst>
          </p:cNvPr>
          <p:cNvGrpSpPr/>
          <p:nvPr/>
        </p:nvGrpSpPr>
        <p:grpSpPr>
          <a:xfrm>
            <a:off x="9144794" y="26750852"/>
            <a:ext cx="2340000" cy="2617864"/>
            <a:chOff x="7333354" y="18916395"/>
            <a:chExt cx="2340000" cy="2617864"/>
          </a:xfrm>
        </p:grpSpPr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765E9360-4FF9-D0DB-048E-BB940D086775}"/>
                </a:ext>
              </a:extLst>
            </p:cNvPr>
            <p:cNvSpPr/>
            <p:nvPr/>
          </p:nvSpPr>
          <p:spPr>
            <a:xfrm>
              <a:off x="7700497" y="21043620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cHUYÊN VIÊN, BAN DÂN CHỦ, GIÁM SÁT VÀ PBXH, MTTQ TỈNH</a:t>
              </a:r>
            </a:p>
          </p:txBody>
        </p: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A32AB58C-0942-C873-A7E7-107099F7D022}"/>
                </a:ext>
              </a:extLst>
            </p:cNvPr>
            <p:cNvGrpSpPr/>
            <p:nvPr/>
          </p:nvGrpSpPr>
          <p:grpSpPr>
            <a:xfrm>
              <a:off x="7333354" y="18916395"/>
              <a:ext cx="2340000" cy="2204771"/>
              <a:chOff x="7252765" y="11827670"/>
              <a:chExt cx="2340000" cy="2204771"/>
            </a:xfrm>
          </p:grpSpPr>
          <p:sp>
            <p:nvSpPr>
              <p:cNvPr id="278" name="Rectangle: Rounded Corners 277">
                <a:extLst>
                  <a:ext uri="{FF2B5EF4-FFF2-40B4-BE49-F238E27FC236}">
                    <a16:creationId xmlns:a16="http://schemas.microsoft.com/office/drawing/2014/main" id="{30E90FA8-ACC7-1C6E-E5F4-48BEBAAECBB3}"/>
                  </a:ext>
                </a:extLst>
              </p:cNvPr>
              <p:cNvSpPr/>
              <p:nvPr/>
            </p:nvSpPr>
            <p:spPr>
              <a:xfrm>
                <a:off x="7624684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3657" b="-629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Rectangle: Rounded Corners 278">
                <a:extLst>
                  <a:ext uri="{FF2B5EF4-FFF2-40B4-BE49-F238E27FC236}">
                    <a16:creationId xmlns:a16="http://schemas.microsoft.com/office/drawing/2014/main" id="{7860E610-9DF8-9380-CCA8-EEA1F2F14F01}"/>
                  </a:ext>
                </a:extLst>
              </p:cNvPr>
              <p:cNvSpPr/>
              <p:nvPr/>
            </p:nvSpPr>
            <p:spPr>
              <a:xfrm>
                <a:off x="7252765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0D925B47-C1E6-C019-8102-6F19A21DD530}"/>
                  </a:ext>
                </a:extLst>
              </p:cNvPr>
              <p:cNvSpPr txBox="1"/>
              <p:nvPr/>
            </p:nvSpPr>
            <p:spPr>
              <a:xfrm>
                <a:off x="7670156" y="13690679"/>
                <a:ext cx="15052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Hoàng Anh Tuấn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C56C04-1183-8018-3FC0-0CC53EFCB016}"/>
              </a:ext>
            </a:extLst>
          </p:cNvPr>
          <p:cNvGrpSpPr/>
          <p:nvPr/>
        </p:nvGrpSpPr>
        <p:grpSpPr>
          <a:xfrm>
            <a:off x="3276502" y="22124010"/>
            <a:ext cx="2340000" cy="865041"/>
            <a:chOff x="9739911" y="17745617"/>
            <a:chExt cx="2340000" cy="865041"/>
          </a:xfrm>
        </p:grpSpPr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ECBF14DE-9CB4-05A9-CF2C-1C53A005D5CA}"/>
                </a:ext>
              </a:extLst>
            </p:cNvPr>
            <p:cNvSpPr/>
            <p:nvPr/>
          </p:nvSpPr>
          <p:spPr>
            <a:xfrm>
              <a:off x="10152358" y="18081896"/>
              <a:ext cx="1594808" cy="5287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CÔNG TÁC CÔNG ĐOÀN</a:t>
              </a:r>
            </a:p>
          </p:txBody>
        </p: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20B3B314-9D56-73EC-A677-ACC0AB53C5D0}"/>
                </a:ext>
              </a:extLst>
            </p:cNvPr>
            <p:cNvGrpSpPr/>
            <p:nvPr/>
          </p:nvGrpSpPr>
          <p:grpSpPr>
            <a:xfrm>
              <a:off x="9739911" y="17745617"/>
              <a:ext cx="2340000" cy="425643"/>
              <a:chOff x="9632461" y="13606798"/>
              <a:chExt cx="2340000" cy="425643"/>
            </a:xfrm>
          </p:grpSpPr>
          <p:sp>
            <p:nvSpPr>
              <p:cNvPr id="276" name="Rectangle: Rounded Corners 275">
                <a:extLst>
                  <a:ext uri="{FF2B5EF4-FFF2-40B4-BE49-F238E27FC236}">
                    <a16:creationId xmlns:a16="http://schemas.microsoft.com/office/drawing/2014/main" id="{D6EC59BB-9770-5ABE-AE47-EE750D4B5A25}"/>
                  </a:ext>
                </a:extLst>
              </p:cNvPr>
              <p:cNvSpPr/>
              <p:nvPr/>
            </p:nvSpPr>
            <p:spPr>
              <a:xfrm>
                <a:off x="9632461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464C364D-4292-8DA3-0D31-B1A98E282E97}"/>
                  </a:ext>
                </a:extLst>
              </p:cNvPr>
              <p:cNvSpPr txBox="1"/>
              <p:nvPr/>
            </p:nvSpPr>
            <p:spPr>
              <a:xfrm>
                <a:off x="10251829" y="13690679"/>
                <a:ext cx="11012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HÀ THỊ MẾN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751753-E49C-058C-969C-4F8D57CBAD55}"/>
              </a:ext>
            </a:extLst>
          </p:cNvPr>
          <p:cNvGrpSpPr/>
          <p:nvPr/>
        </p:nvGrpSpPr>
        <p:grpSpPr>
          <a:xfrm>
            <a:off x="3245406" y="26760490"/>
            <a:ext cx="2340000" cy="2613896"/>
            <a:chOff x="2520236" y="21868682"/>
            <a:chExt cx="2340000" cy="2613896"/>
          </a:xfrm>
        </p:grpSpPr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74CF7792-28BF-1B1B-2FFC-D0EAA21A3F24}"/>
                </a:ext>
              </a:extLst>
            </p:cNvPr>
            <p:cNvSpPr/>
            <p:nvPr/>
          </p:nvSpPr>
          <p:spPr>
            <a:xfrm>
              <a:off x="2892832" y="23945965"/>
              <a:ext cx="1594808" cy="53661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endParaRP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CHUYÊN VIÊN, BAN CÔNG TÁC CÔNG ĐOÀN</a:t>
              </a:r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2D4739D3-4FD3-4D70-C280-6C5E7A86874E}"/>
                </a:ext>
              </a:extLst>
            </p:cNvPr>
            <p:cNvGrpSpPr/>
            <p:nvPr/>
          </p:nvGrpSpPr>
          <p:grpSpPr>
            <a:xfrm>
              <a:off x="2520236" y="21868682"/>
              <a:ext cx="2340000" cy="2204771"/>
              <a:chOff x="2493373" y="11827670"/>
              <a:chExt cx="2340000" cy="2204771"/>
            </a:xfrm>
          </p:grpSpPr>
          <p:sp>
            <p:nvSpPr>
              <p:cNvPr id="310" name="Rectangle: Rounded Corners 309">
                <a:extLst>
                  <a:ext uri="{FF2B5EF4-FFF2-40B4-BE49-F238E27FC236}">
                    <a16:creationId xmlns:a16="http://schemas.microsoft.com/office/drawing/2014/main" id="{10E78253-B8D6-FC1D-CB76-802114597645}"/>
                  </a:ext>
                </a:extLst>
              </p:cNvPr>
              <p:cNvSpPr/>
              <p:nvPr/>
            </p:nvSpPr>
            <p:spPr>
              <a:xfrm>
                <a:off x="2865292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2390" b="-16136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Rectangle: Rounded Corners 310">
                <a:extLst>
                  <a:ext uri="{FF2B5EF4-FFF2-40B4-BE49-F238E27FC236}">
                    <a16:creationId xmlns:a16="http://schemas.microsoft.com/office/drawing/2014/main" id="{473C77F8-6C2E-C2A0-0144-3F016D08124C}"/>
                  </a:ext>
                </a:extLst>
              </p:cNvPr>
              <p:cNvSpPr/>
              <p:nvPr/>
            </p:nvSpPr>
            <p:spPr>
              <a:xfrm>
                <a:off x="2493373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" name="TextBox 311">
                <a:extLst>
                  <a:ext uri="{FF2B5EF4-FFF2-40B4-BE49-F238E27FC236}">
                    <a16:creationId xmlns:a16="http://schemas.microsoft.com/office/drawing/2014/main" id="{A80A8DA4-7050-7863-F59D-5A93E74D0ECC}"/>
                  </a:ext>
                </a:extLst>
              </p:cNvPr>
              <p:cNvSpPr txBox="1"/>
              <p:nvPr/>
            </p:nvSpPr>
            <p:spPr>
              <a:xfrm>
                <a:off x="2693557" y="13690679"/>
                <a:ext cx="19396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</a:t>
                </a:r>
                <a:r>
                  <a:rPr lang="vi-VN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Hoàng Thị Minh Hương</a:t>
                </a:r>
                <a:endPara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9B48123-E505-5E6A-A98A-290161CA9E49}"/>
              </a:ext>
            </a:extLst>
          </p:cNvPr>
          <p:cNvGrpSpPr/>
          <p:nvPr/>
        </p:nvGrpSpPr>
        <p:grpSpPr>
          <a:xfrm>
            <a:off x="417447" y="26767879"/>
            <a:ext cx="2340000" cy="2613896"/>
            <a:chOff x="7333354" y="21868682"/>
            <a:chExt cx="2340000" cy="2613896"/>
          </a:xfrm>
        </p:grpSpPr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F364945C-E07B-DB77-80D9-327AD0704D8E}"/>
                </a:ext>
              </a:extLst>
            </p:cNvPr>
            <p:cNvSpPr/>
            <p:nvPr/>
          </p:nvSpPr>
          <p:spPr>
            <a:xfrm>
              <a:off x="7720088" y="23991939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200" spc="-2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CHUYÊN VIÊN, BAN CÔNG TÁC CÔNG ĐOÀN</a:t>
              </a:r>
            </a:p>
          </p:txBody>
        </p: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27DE94F5-1078-C284-8F20-6D7621264971}"/>
                </a:ext>
              </a:extLst>
            </p:cNvPr>
            <p:cNvGrpSpPr/>
            <p:nvPr/>
          </p:nvGrpSpPr>
          <p:grpSpPr>
            <a:xfrm>
              <a:off x="7333354" y="21868682"/>
              <a:ext cx="2340000" cy="2204771"/>
              <a:chOff x="7252765" y="11827670"/>
              <a:chExt cx="2340000" cy="2204771"/>
            </a:xfrm>
          </p:grpSpPr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1BB14302-0C5A-51DD-7F7F-2E37478ED869}"/>
                  </a:ext>
                </a:extLst>
              </p:cNvPr>
              <p:cNvSpPr/>
              <p:nvPr/>
            </p:nvSpPr>
            <p:spPr>
              <a:xfrm>
                <a:off x="7624684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1175" b="-17395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Rectangle: Rounded Corners 304">
                <a:extLst>
                  <a:ext uri="{FF2B5EF4-FFF2-40B4-BE49-F238E27FC236}">
                    <a16:creationId xmlns:a16="http://schemas.microsoft.com/office/drawing/2014/main" id="{FFD4C214-8739-94F5-CCA1-E7656F9EBE61}"/>
                  </a:ext>
                </a:extLst>
              </p:cNvPr>
              <p:cNvSpPr/>
              <p:nvPr/>
            </p:nvSpPr>
            <p:spPr>
              <a:xfrm>
                <a:off x="7252765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D4D2D7D5-50D4-F979-FFE3-D0B4A7E2AD7F}"/>
                  </a:ext>
                </a:extLst>
              </p:cNvPr>
              <p:cNvSpPr txBox="1"/>
              <p:nvPr/>
            </p:nvSpPr>
            <p:spPr>
              <a:xfrm>
                <a:off x="7634088" y="13690679"/>
                <a:ext cx="15773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Ngô Thị Hồng Vân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DADACE-775D-D3AB-2961-F06F7D85F9CE}"/>
              </a:ext>
            </a:extLst>
          </p:cNvPr>
          <p:cNvGrpSpPr/>
          <p:nvPr/>
        </p:nvGrpSpPr>
        <p:grpSpPr>
          <a:xfrm>
            <a:off x="9134095" y="20348986"/>
            <a:ext cx="2340000" cy="2567924"/>
            <a:chOff x="7327901" y="24744919"/>
            <a:chExt cx="2340000" cy="2567924"/>
          </a:xfrm>
        </p:grpSpPr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E39FE03F-7290-10BC-D05F-31C3DFE8E772}"/>
                </a:ext>
              </a:extLst>
            </p:cNvPr>
            <p:cNvSpPr/>
            <p:nvPr/>
          </p:nvSpPr>
          <p:spPr>
            <a:xfrm>
              <a:off x="7700497" y="26762869"/>
              <a:ext cx="1594808" cy="549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endParaRPr>
            </a:p>
            <a:p>
              <a:pPr algn="ctr"/>
              <a:r>
                <a:rPr lang="en-US" sz="9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giám đốc</a:t>
              </a:r>
            </a:p>
            <a:p>
              <a:pPr algn="ctr"/>
              <a:r>
                <a:rPr lang="en-US" sz="9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bảo hiểm xã hội khu vục </a:t>
              </a:r>
            </a:p>
            <a:p>
              <a:pPr algn="ctr"/>
              <a:r>
                <a:rPr lang="en-US" sz="9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thái nguyên-bắc kạn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46B7A43-AECF-C03A-457E-CD3B2D7C653C}"/>
                </a:ext>
              </a:extLst>
            </p:cNvPr>
            <p:cNvGrpSpPr/>
            <p:nvPr/>
          </p:nvGrpSpPr>
          <p:grpSpPr>
            <a:xfrm>
              <a:off x="7327901" y="24744919"/>
              <a:ext cx="2340000" cy="2204771"/>
              <a:chOff x="9739911" y="21868682"/>
              <a:chExt cx="2340000" cy="2204771"/>
            </a:xfrm>
          </p:grpSpPr>
          <p:sp>
            <p:nvSpPr>
              <p:cNvPr id="301" name="Rectangle: Rounded Corners 300">
                <a:extLst>
                  <a:ext uri="{FF2B5EF4-FFF2-40B4-BE49-F238E27FC236}">
                    <a16:creationId xmlns:a16="http://schemas.microsoft.com/office/drawing/2014/main" id="{28753287-99C4-2F39-3A89-2BC09069E460}"/>
                  </a:ext>
                </a:extLst>
              </p:cNvPr>
              <p:cNvSpPr/>
              <p:nvPr/>
            </p:nvSpPr>
            <p:spPr>
              <a:xfrm>
                <a:off x="10111830" y="21868682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376" b="-14376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Rectangle: Rounded Corners 301">
                <a:extLst>
                  <a:ext uri="{FF2B5EF4-FFF2-40B4-BE49-F238E27FC236}">
                    <a16:creationId xmlns:a16="http://schemas.microsoft.com/office/drawing/2014/main" id="{EC7FF342-F49B-CBF3-7A3E-FDC253D131F8}"/>
                  </a:ext>
                </a:extLst>
              </p:cNvPr>
              <p:cNvSpPr/>
              <p:nvPr/>
            </p:nvSpPr>
            <p:spPr>
              <a:xfrm>
                <a:off x="9739911" y="23647810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3572C52C-2545-2739-33D1-37AE478C31A0}"/>
                  </a:ext>
                </a:extLst>
              </p:cNvPr>
              <p:cNvSpPr txBox="1"/>
              <p:nvPr/>
            </p:nvSpPr>
            <p:spPr>
              <a:xfrm>
                <a:off x="9983376" y="23731691"/>
                <a:ext cx="18530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</a:t>
                </a:r>
                <a:r>
                  <a:rPr lang="vi-VN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Nguyễn Hồng Trường</a:t>
                </a:r>
                <a:endPara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CCFDC5D-A29A-D4EC-A60E-DDC73756461D}"/>
              </a:ext>
            </a:extLst>
          </p:cNvPr>
          <p:cNvGrpSpPr/>
          <p:nvPr/>
        </p:nvGrpSpPr>
        <p:grpSpPr>
          <a:xfrm>
            <a:off x="6226157" y="23591567"/>
            <a:ext cx="2340000" cy="2568132"/>
            <a:chOff x="7333353" y="27820718"/>
            <a:chExt cx="2340000" cy="2568132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09EED81E-F134-4614-4257-9470FA7B97D9}"/>
                </a:ext>
              </a:extLst>
            </p:cNvPr>
            <p:cNvSpPr/>
            <p:nvPr/>
          </p:nvSpPr>
          <p:spPr>
            <a:xfrm>
              <a:off x="7705949" y="29913264"/>
              <a:ext cx="1594808" cy="4755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Ct CĐ Công ty TNHH Samsung Electronics Việt Nam thái nguyên</a:t>
              </a: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B0B8B433-A4D3-3CB1-FDDD-A9CE74987928}"/>
                </a:ext>
              </a:extLst>
            </p:cNvPr>
            <p:cNvSpPr/>
            <p:nvPr/>
          </p:nvSpPr>
          <p:spPr>
            <a:xfrm>
              <a:off x="7725718" y="27820718"/>
              <a:ext cx="1596163" cy="1862190"/>
            </a:xfrm>
            <a:prstGeom prst="roundRect">
              <a:avLst>
                <a:gd name="adj" fmla="val 6111"/>
              </a:avLst>
            </a:prstGeom>
            <a:blipFill dpi="0"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2629" b="-1657"/>
              </a:stretch>
            </a:blipFill>
            <a:ln w="28575">
              <a:solidFill>
                <a:srgbClr val="003F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0"/>
                </a:lnSpc>
              </a:pPr>
              <a:endParaRPr lang="en-US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E1890909-828F-241A-2E96-E8152042ADBC}"/>
                </a:ext>
              </a:extLst>
            </p:cNvPr>
            <p:cNvSpPr/>
            <p:nvPr/>
          </p:nvSpPr>
          <p:spPr>
            <a:xfrm>
              <a:off x="7333353" y="29552869"/>
              <a:ext cx="2340000" cy="425643"/>
            </a:xfrm>
            <a:prstGeom prst="roundRect">
              <a:avLst>
                <a:gd name="adj" fmla="val 50000"/>
              </a:avLst>
            </a:prstGeom>
            <a:solidFill>
              <a:srgbClr val="003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97D3886F-9410-6202-0E3A-492EABF44472}"/>
                </a:ext>
              </a:extLst>
            </p:cNvPr>
            <p:cNvSpPr txBox="1"/>
            <p:nvPr/>
          </p:nvSpPr>
          <p:spPr>
            <a:xfrm>
              <a:off x="7858946" y="29636750"/>
              <a:ext cx="128881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Đ/c Lê Văn Thăng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A40A7F-E752-FC87-9DC8-5EE1951BB0C3}"/>
              </a:ext>
            </a:extLst>
          </p:cNvPr>
          <p:cNvGrpSpPr/>
          <p:nvPr/>
        </p:nvGrpSpPr>
        <p:grpSpPr>
          <a:xfrm>
            <a:off x="417447" y="23556265"/>
            <a:ext cx="2340000" cy="2567923"/>
            <a:chOff x="113677" y="30725544"/>
            <a:chExt cx="2340000" cy="2567923"/>
          </a:xfrm>
        </p:grpSpPr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B9512F51-D949-01A1-CDCF-829CC716CD69}"/>
                </a:ext>
              </a:extLst>
            </p:cNvPr>
            <p:cNvSpPr/>
            <p:nvPr/>
          </p:nvSpPr>
          <p:spPr>
            <a:xfrm>
              <a:off x="486273" y="32802828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80000"/>
                </a:lnSpc>
              </a:pPr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CT CĐ CTCP GANG THÉP TN</a:t>
              </a:r>
            </a:p>
          </p:txBody>
        </p:sp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222DA10B-B503-3690-0596-8A1F9B334393}"/>
                </a:ext>
              </a:extLst>
            </p:cNvPr>
            <p:cNvGrpSpPr/>
            <p:nvPr/>
          </p:nvGrpSpPr>
          <p:grpSpPr>
            <a:xfrm>
              <a:off x="113677" y="30725544"/>
              <a:ext cx="2340000" cy="2204771"/>
              <a:chOff x="4873069" y="11827670"/>
              <a:chExt cx="2340000" cy="2204771"/>
            </a:xfrm>
          </p:grpSpPr>
          <p:sp>
            <p:nvSpPr>
              <p:cNvPr id="333" name="Rectangle: Rounded Corners 332">
                <a:extLst>
                  <a:ext uri="{FF2B5EF4-FFF2-40B4-BE49-F238E27FC236}">
                    <a16:creationId xmlns:a16="http://schemas.microsoft.com/office/drawing/2014/main" id="{09F2856F-6E54-B163-A145-711DF9320E60}"/>
                  </a:ext>
                </a:extLst>
              </p:cNvPr>
              <p:cNvSpPr/>
              <p:nvPr/>
            </p:nvSpPr>
            <p:spPr>
              <a:xfrm>
                <a:off x="5244988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974" t="-28558" r="-6366" b="-12858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" name="Rectangle: Rounded Corners 333">
                <a:extLst>
                  <a:ext uri="{FF2B5EF4-FFF2-40B4-BE49-F238E27FC236}">
                    <a16:creationId xmlns:a16="http://schemas.microsoft.com/office/drawing/2014/main" id="{9AF9CEAE-174B-0EAE-4A22-34F2E640F785}"/>
                  </a:ext>
                </a:extLst>
              </p:cNvPr>
              <p:cNvSpPr/>
              <p:nvPr/>
            </p:nvSpPr>
            <p:spPr>
              <a:xfrm>
                <a:off x="4873069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ABEB3F18-8BFB-234E-8109-A7EBAB0FD1B8}"/>
                  </a:ext>
                </a:extLst>
              </p:cNvPr>
              <p:cNvSpPr txBox="1"/>
              <p:nvPr/>
            </p:nvSpPr>
            <p:spPr>
              <a:xfrm>
                <a:off x="5351373" y="13690679"/>
                <a:ext cx="13833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</a:t>
                </a:r>
                <a:r>
                  <a:rPr lang="vi-VN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Vũ Thượng Thư</a:t>
                </a:r>
                <a:endPara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C4DF9C-3B45-743C-DEAC-AEBCE208FA1E}"/>
              </a:ext>
            </a:extLst>
          </p:cNvPr>
          <p:cNvGrpSpPr/>
          <p:nvPr/>
        </p:nvGrpSpPr>
        <p:grpSpPr>
          <a:xfrm>
            <a:off x="3276502" y="23557645"/>
            <a:ext cx="2340000" cy="2567923"/>
            <a:chOff x="9739911" y="36834360"/>
            <a:chExt cx="2340000" cy="2567923"/>
          </a:xfrm>
        </p:grpSpPr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id="{14115FFE-D291-FFD8-4C92-E1D244CA2468}"/>
                </a:ext>
              </a:extLst>
            </p:cNvPr>
            <p:cNvSpPr/>
            <p:nvPr/>
          </p:nvSpPr>
          <p:spPr>
            <a:xfrm>
              <a:off x="10112507" y="38911644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80000"/>
                </a:lnSpc>
              </a:pPr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CHỦ TỊCH CĐ VNPT TN</a:t>
              </a:r>
            </a:p>
          </p:txBody>
        </p: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A3D052EA-F716-BA79-EA58-4B31DC55E6C6}"/>
                </a:ext>
              </a:extLst>
            </p:cNvPr>
            <p:cNvGrpSpPr/>
            <p:nvPr/>
          </p:nvGrpSpPr>
          <p:grpSpPr>
            <a:xfrm>
              <a:off x="9739911" y="36834360"/>
              <a:ext cx="2340000" cy="2204771"/>
              <a:chOff x="9632461" y="11827670"/>
              <a:chExt cx="2340000" cy="2204771"/>
            </a:xfrm>
          </p:grpSpPr>
          <p:sp>
            <p:nvSpPr>
              <p:cNvPr id="327" name="Rectangle: Rounded Corners 326">
                <a:extLst>
                  <a:ext uri="{FF2B5EF4-FFF2-40B4-BE49-F238E27FC236}">
                    <a16:creationId xmlns:a16="http://schemas.microsoft.com/office/drawing/2014/main" id="{C304122B-2D16-A977-05FA-653341C27EB7}"/>
                  </a:ext>
                </a:extLst>
              </p:cNvPr>
              <p:cNvSpPr/>
              <p:nvPr/>
            </p:nvSpPr>
            <p:spPr>
              <a:xfrm>
                <a:off x="10004380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4264" b="-14264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Rectangle: Rounded Corners 327">
                <a:extLst>
                  <a:ext uri="{FF2B5EF4-FFF2-40B4-BE49-F238E27FC236}">
                    <a16:creationId xmlns:a16="http://schemas.microsoft.com/office/drawing/2014/main" id="{709665E2-4605-3679-88A0-005CB0F9652D}"/>
                  </a:ext>
                </a:extLst>
              </p:cNvPr>
              <p:cNvSpPr/>
              <p:nvPr/>
            </p:nvSpPr>
            <p:spPr>
              <a:xfrm>
                <a:off x="9632461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5378ED03-B133-79CA-589A-7C17E4A11C87}"/>
                  </a:ext>
                </a:extLst>
              </p:cNvPr>
              <p:cNvSpPr txBox="1"/>
              <p:nvPr/>
            </p:nvSpPr>
            <p:spPr>
              <a:xfrm>
                <a:off x="9947259" y="13690679"/>
                <a:ext cx="17104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Phạm Quang Thắng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4DE2ADE-83ED-5D35-FA58-FA811D57ECBD}"/>
              </a:ext>
            </a:extLst>
          </p:cNvPr>
          <p:cNvGrpSpPr/>
          <p:nvPr/>
        </p:nvGrpSpPr>
        <p:grpSpPr>
          <a:xfrm>
            <a:off x="9144794" y="23591567"/>
            <a:ext cx="2340000" cy="2567923"/>
            <a:chOff x="2505467" y="27773256"/>
            <a:chExt cx="2340000" cy="2567923"/>
          </a:xfrm>
        </p:grpSpPr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E505947B-01AA-2325-C55F-1DA53464E96A}"/>
                </a:ext>
              </a:extLst>
            </p:cNvPr>
            <p:cNvSpPr/>
            <p:nvPr/>
          </p:nvSpPr>
          <p:spPr>
            <a:xfrm>
              <a:off x="2878063" y="29913264"/>
              <a:ext cx="1594808" cy="4279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spc="-2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hiệu trưởng TRƯỜNG trung cấp nghề thái nguyên</a:t>
              </a:r>
            </a:p>
          </p:txBody>
        </p: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90D2C6BE-429E-D9C6-1487-B1C6602D4BD5}"/>
                </a:ext>
              </a:extLst>
            </p:cNvPr>
            <p:cNvGrpSpPr/>
            <p:nvPr/>
          </p:nvGrpSpPr>
          <p:grpSpPr>
            <a:xfrm>
              <a:off x="2505467" y="27773256"/>
              <a:ext cx="2340000" cy="2204771"/>
              <a:chOff x="113677" y="11827670"/>
              <a:chExt cx="2340000" cy="2204771"/>
            </a:xfrm>
          </p:grpSpPr>
          <p:sp>
            <p:nvSpPr>
              <p:cNvPr id="365" name="Rectangle: Rounded Corners 364">
                <a:extLst>
                  <a:ext uri="{FF2B5EF4-FFF2-40B4-BE49-F238E27FC236}">
                    <a16:creationId xmlns:a16="http://schemas.microsoft.com/office/drawing/2014/main" id="{F851059B-8F95-E721-F29E-3619600EEE90}"/>
                  </a:ext>
                </a:extLst>
              </p:cNvPr>
              <p:cNvSpPr/>
              <p:nvPr/>
            </p:nvSpPr>
            <p:spPr>
              <a:xfrm>
                <a:off x="485596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2813" b="-1407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Rectangle: Rounded Corners 365">
                <a:extLst>
                  <a:ext uri="{FF2B5EF4-FFF2-40B4-BE49-F238E27FC236}">
                    <a16:creationId xmlns:a16="http://schemas.microsoft.com/office/drawing/2014/main" id="{EBF04BBB-4DFA-588A-492C-9E324DAEFF8A}"/>
                  </a:ext>
                </a:extLst>
              </p:cNvPr>
              <p:cNvSpPr/>
              <p:nvPr/>
            </p:nvSpPr>
            <p:spPr>
              <a:xfrm>
                <a:off x="113677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TextBox 366">
                <a:extLst>
                  <a:ext uri="{FF2B5EF4-FFF2-40B4-BE49-F238E27FC236}">
                    <a16:creationId xmlns:a16="http://schemas.microsoft.com/office/drawing/2014/main" id="{C8042F90-6075-8A10-50DF-8AC4087B1DA6}"/>
                  </a:ext>
                </a:extLst>
              </p:cNvPr>
              <p:cNvSpPr txBox="1"/>
              <p:nvPr/>
            </p:nvSpPr>
            <p:spPr>
              <a:xfrm>
                <a:off x="519847" y="13690679"/>
                <a:ext cx="15276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</a:t>
                </a:r>
                <a:r>
                  <a:rPr lang="vi-VN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Trương Văn Biển</a:t>
                </a:r>
                <a:endPara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endParaRP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FCB33F-C9E1-2FB1-61DA-8D24D29664AC}"/>
              </a:ext>
            </a:extLst>
          </p:cNvPr>
          <p:cNvGrpSpPr/>
          <p:nvPr/>
        </p:nvGrpSpPr>
        <p:grpSpPr>
          <a:xfrm>
            <a:off x="6246603" y="20363565"/>
            <a:ext cx="2340000" cy="2551341"/>
            <a:chOff x="4899795" y="24744919"/>
            <a:chExt cx="2340000" cy="2551341"/>
          </a:xfrm>
        </p:grpSpPr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927F5A1D-6A42-D374-ECC1-E025354322D1}"/>
                </a:ext>
              </a:extLst>
            </p:cNvPr>
            <p:cNvSpPr/>
            <p:nvPr/>
          </p:nvSpPr>
          <p:spPr>
            <a:xfrm>
              <a:off x="5302557" y="26746286"/>
              <a:ext cx="1594808" cy="5499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endParaRPr>
            </a:p>
            <a:p>
              <a:pPr algn="ctr"/>
              <a:r>
                <a:rPr lang="en-US" sz="10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TỔNG BIÊN TẬP BÁO VÀ PHÁT THANH, TRUYỀN HÌNH THÁI NGUYÊN</a:t>
              </a:r>
            </a:p>
          </p:txBody>
        </p:sp>
        <p:grpSp>
          <p:nvGrpSpPr>
            <p:cNvPr id="350" name="Group 349">
              <a:extLst>
                <a:ext uri="{FF2B5EF4-FFF2-40B4-BE49-F238E27FC236}">
                  <a16:creationId xmlns:a16="http://schemas.microsoft.com/office/drawing/2014/main" id="{E4C9516B-80D6-3377-A81E-107FE59DDF70}"/>
                </a:ext>
              </a:extLst>
            </p:cNvPr>
            <p:cNvGrpSpPr/>
            <p:nvPr/>
          </p:nvGrpSpPr>
          <p:grpSpPr>
            <a:xfrm>
              <a:off x="4899795" y="24744919"/>
              <a:ext cx="2340000" cy="2193705"/>
              <a:chOff x="4846069" y="11827670"/>
              <a:chExt cx="2340000" cy="2193705"/>
            </a:xfrm>
          </p:grpSpPr>
          <p:sp>
            <p:nvSpPr>
              <p:cNvPr id="359" name="Rectangle: Rounded Corners 358">
                <a:extLst>
                  <a:ext uri="{FF2B5EF4-FFF2-40B4-BE49-F238E27FC236}">
                    <a16:creationId xmlns:a16="http://schemas.microsoft.com/office/drawing/2014/main" id="{F53BA394-AA25-D457-0018-5653844B302E}"/>
                  </a:ext>
                </a:extLst>
              </p:cNvPr>
              <p:cNvSpPr/>
              <p:nvPr/>
            </p:nvSpPr>
            <p:spPr>
              <a:xfrm>
                <a:off x="5244988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5986" t="-15875" r="-15030" b="-11507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0" name="Rectangle: Rounded Corners 359">
                <a:extLst>
                  <a:ext uri="{FF2B5EF4-FFF2-40B4-BE49-F238E27FC236}">
                    <a16:creationId xmlns:a16="http://schemas.microsoft.com/office/drawing/2014/main" id="{3D96D4BB-78C3-1788-5132-92FF0EDEC9BC}"/>
                  </a:ext>
                </a:extLst>
              </p:cNvPr>
              <p:cNvSpPr/>
              <p:nvPr/>
            </p:nvSpPr>
            <p:spPr>
              <a:xfrm>
                <a:off x="4846069" y="13595732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TextBox 360">
                <a:extLst>
                  <a:ext uri="{FF2B5EF4-FFF2-40B4-BE49-F238E27FC236}">
                    <a16:creationId xmlns:a16="http://schemas.microsoft.com/office/drawing/2014/main" id="{82467015-27BE-CC7A-9B18-27FA63DF119C}"/>
                  </a:ext>
                </a:extLst>
              </p:cNvPr>
              <p:cNvSpPr txBox="1"/>
              <p:nvPr/>
            </p:nvSpPr>
            <p:spPr>
              <a:xfrm>
                <a:off x="5472402" y="13690679"/>
                <a:ext cx="11413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Lê HUY HÒA </a:t>
                </a:r>
              </a:p>
            </p:txBody>
          </p:sp>
        </p:grpSp>
      </p:grpSp>
      <p:sp>
        <p:nvSpPr>
          <p:cNvPr id="369" name="Rectangle: Rounded Corners 368">
            <a:extLst>
              <a:ext uri="{FF2B5EF4-FFF2-40B4-BE49-F238E27FC236}">
                <a16:creationId xmlns:a16="http://schemas.microsoft.com/office/drawing/2014/main" id="{F66CEAA0-AAEC-E984-BD39-F2C238942458}"/>
              </a:ext>
            </a:extLst>
          </p:cNvPr>
          <p:cNvSpPr/>
          <p:nvPr/>
        </p:nvSpPr>
        <p:spPr>
          <a:xfrm>
            <a:off x="6711610" y="28860759"/>
            <a:ext cx="1594808" cy="4906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rPr>
              <a:t>chuyên viên ban công tác công đoàn</a:t>
            </a:r>
          </a:p>
        </p:txBody>
      </p:sp>
      <p:sp>
        <p:nvSpPr>
          <p:cNvPr id="373" name="Rectangle: Rounded Corners 372">
            <a:extLst>
              <a:ext uri="{FF2B5EF4-FFF2-40B4-BE49-F238E27FC236}">
                <a16:creationId xmlns:a16="http://schemas.microsoft.com/office/drawing/2014/main" id="{A59B10F4-A8A3-0B47-3E41-326A6E9E5973}"/>
              </a:ext>
            </a:extLst>
          </p:cNvPr>
          <p:cNvSpPr/>
          <p:nvPr/>
        </p:nvSpPr>
        <p:spPr>
          <a:xfrm>
            <a:off x="9396921" y="18967513"/>
            <a:ext cx="1594808" cy="55219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spc="-4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rPr>
              <a:t>Phó BAN</a:t>
            </a:r>
          </a:p>
          <a:p>
            <a:pPr algn="ctr"/>
            <a:r>
              <a:rPr lang="en-US" sz="1300" spc="-4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rPr>
              <a:t>công tác công đoàn</a:t>
            </a:r>
          </a:p>
        </p:txBody>
      </p: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478FA27-07AD-EB03-C89E-6F6950FCCB60}"/>
              </a:ext>
            </a:extLst>
          </p:cNvPr>
          <p:cNvGrpSpPr/>
          <p:nvPr/>
        </p:nvGrpSpPr>
        <p:grpSpPr>
          <a:xfrm>
            <a:off x="8990713" y="16825512"/>
            <a:ext cx="2340000" cy="2240920"/>
            <a:chOff x="4867018" y="11827670"/>
            <a:chExt cx="2340000" cy="2240920"/>
          </a:xfrm>
        </p:grpSpPr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537C7F61-AF28-EB07-CF82-53A6DE670CF5}"/>
                </a:ext>
              </a:extLst>
            </p:cNvPr>
            <p:cNvSpPr/>
            <p:nvPr/>
          </p:nvSpPr>
          <p:spPr>
            <a:xfrm>
              <a:off x="5244988" y="11827670"/>
              <a:ext cx="1596163" cy="1862190"/>
            </a:xfrm>
            <a:prstGeom prst="roundRect">
              <a:avLst>
                <a:gd name="adj" fmla="val 6111"/>
              </a:avLst>
            </a:prstGeom>
            <a:blipFill dpi="0" rotWithShape="1"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521" b="-18269"/>
              </a:stretch>
            </a:blipFill>
            <a:ln w="28575">
              <a:solidFill>
                <a:srgbClr val="003F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E1544809-73B4-7EEF-E40D-8694ECCA5AA9}"/>
                </a:ext>
              </a:extLst>
            </p:cNvPr>
            <p:cNvSpPr/>
            <p:nvPr/>
          </p:nvSpPr>
          <p:spPr>
            <a:xfrm>
              <a:off x="4867018" y="13642947"/>
              <a:ext cx="2340000" cy="425643"/>
            </a:xfrm>
            <a:prstGeom prst="roundRect">
              <a:avLst>
                <a:gd name="adj" fmla="val 50000"/>
              </a:avLst>
            </a:prstGeom>
            <a:solidFill>
              <a:srgbClr val="003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724D4E7D-188A-E56D-D255-03112180F979}"/>
                </a:ext>
              </a:extLst>
            </p:cNvPr>
            <p:cNvSpPr txBox="1"/>
            <p:nvPr/>
          </p:nvSpPr>
          <p:spPr>
            <a:xfrm>
              <a:off x="5219927" y="13690679"/>
              <a:ext cx="164628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Đ/c Hoàng Thị Kim Yến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46FB1DB4-A15F-E7F0-7625-EA4D26BC9413}"/>
              </a:ext>
            </a:extLst>
          </p:cNvPr>
          <p:cNvGrpSpPr/>
          <p:nvPr/>
        </p:nvGrpSpPr>
        <p:grpSpPr>
          <a:xfrm>
            <a:off x="6298340" y="26746186"/>
            <a:ext cx="2340000" cy="2204771"/>
            <a:chOff x="7252765" y="11827670"/>
            <a:chExt cx="2340000" cy="2204771"/>
          </a:xfrm>
        </p:grpSpPr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F90B7EF7-DF6E-9EB9-4722-E8BDF0C6D57A}"/>
                </a:ext>
              </a:extLst>
            </p:cNvPr>
            <p:cNvSpPr/>
            <p:nvPr/>
          </p:nvSpPr>
          <p:spPr>
            <a:xfrm>
              <a:off x="7624684" y="11827670"/>
              <a:ext cx="1596163" cy="1862190"/>
            </a:xfrm>
            <a:prstGeom prst="roundRect">
              <a:avLst>
                <a:gd name="adj" fmla="val 6111"/>
              </a:avLst>
            </a:prstGeom>
            <a:blipFill dpi="0" rotWithShape="1"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7295" b="-7295"/>
              </a:stretch>
            </a:blipFill>
            <a:ln w="28575">
              <a:solidFill>
                <a:srgbClr val="003F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2559E9B5-A327-6ACB-2E5D-244B6FCA897F}"/>
                </a:ext>
              </a:extLst>
            </p:cNvPr>
            <p:cNvSpPr/>
            <p:nvPr/>
          </p:nvSpPr>
          <p:spPr>
            <a:xfrm>
              <a:off x="7252765" y="13606798"/>
              <a:ext cx="2340000" cy="425643"/>
            </a:xfrm>
            <a:prstGeom prst="roundRect">
              <a:avLst>
                <a:gd name="adj" fmla="val 50000"/>
              </a:avLst>
            </a:prstGeom>
            <a:solidFill>
              <a:srgbClr val="003F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40B5935D-8094-82D9-5F56-04522EB435C4}"/>
                </a:ext>
              </a:extLst>
            </p:cNvPr>
            <p:cNvSpPr txBox="1"/>
            <p:nvPr/>
          </p:nvSpPr>
          <p:spPr>
            <a:xfrm>
              <a:off x="7625272" y="13690679"/>
              <a:ext cx="159498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Đ/c Nguyễn Hoàng Hà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3FBA25D-4A2F-E0BE-06BC-64BF7B757AB9}"/>
              </a:ext>
            </a:extLst>
          </p:cNvPr>
          <p:cNvGrpSpPr/>
          <p:nvPr/>
        </p:nvGrpSpPr>
        <p:grpSpPr>
          <a:xfrm>
            <a:off x="2968489" y="30101941"/>
            <a:ext cx="2340000" cy="2648378"/>
            <a:chOff x="9739911" y="27775638"/>
            <a:chExt cx="2340000" cy="2648378"/>
          </a:xfrm>
        </p:grpSpPr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317C6F88-8ADF-0879-72DD-E6D760814CAC}"/>
                </a:ext>
              </a:extLst>
            </p:cNvPr>
            <p:cNvSpPr/>
            <p:nvPr/>
          </p:nvSpPr>
          <p:spPr>
            <a:xfrm>
              <a:off x="10112507" y="29777145"/>
              <a:ext cx="1594808" cy="64687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accent6"/>
                </a:solidFill>
                <a:latin typeface="#9Slide02 Tieu de rat dai 02" panose="020B0606020202050201" pitchFamily="34" charset="0"/>
                <a:ea typeface="#9Slide02 Tieu de rat dai 01" panose="02000000000000000000" pitchFamily="2" charset="0"/>
              </a:endParaRPr>
            </a:p>
            <a:p>
              <a:pPr algn="ctr"/>
              <a:r>
                <a:rPr lang="en-US" sz="12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chuyên viên ban công đoàn khu công nghiệp</a:t>
              </a:r>
            </a:p>
          </p:txBody>
        </p: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77233C86-5E4C-70FB-D964-00FDD5B9A713}"/>
                </a:ext>
              </a:extLst>
            </p:cNvPr>
            <p:cNvGrpSpPr/>
            <p:nvPr/>
          </p:nvGrpSpPr>
          <p:grpSpPr>
            <a:xfrm>
              <a:off x="9739911" y="27775638"/>
              <a:ext cx="2340000" cy="2204771"/>
              <a:chOff x="9632461" y="11827670"/>
              <a:chExt cx="2340000" cy="2204771"/>
            </a:xfrm>
          </p:grpSpPr>
          <p:sp>
            <p:nvSpPr>
              <p:cNvPr id="379" name="Rectangle: Rounded Corners 378">
                <a:extLst>
                  <a:ext uri="{FF2B5EF4-FFF2-40B4-BE49-F238E27FC236}">
                    <a16:creationId xmlns:a16="http://schemas.microsoft.com/office/drawing/2014/main" id="{1A2CE4AE-A8C0-842A-4BC7-941C720FDE6C}"/>
                  </a:ext>
                </a:extLst>
              </p:cNvPr>
              <p:cNvSpPr/>
              <p:nvPr/>
            </p:nvSpPr>
            <p:spPr>
              <a:xfrm>
                <a:off x="10004380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8045" t="-24625" r="-8006" b="-14919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Rectangle: Rounded Corners 379">
                <a:extLst>
                  <a:ext uri="{FF2B5EF4-FFF2-40B4-BE49-F238E27FC236}">
                    <a16:creationId xmlns:a16="http://schemas.microsoft.com/office/drawing/2014/main" id="{028290F0-787F-EBFE-B3F3-03F1FCFA6A16}"/>
                  </a:ext>
                </a:extLst>
              </p:cNvPr>
              <p:cNvSpPr/>
              <p:nvPr/>
            </p:nvSpPr>
            <p:spPr>
              <a:xfrm>
                <a:off x="9632461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11C7E2DA-C29D-06A1-2675-D20C3EF055BA}"/>
                  </a:ext>
                </a:extLst>
              </p:cNvPr>
              <p:cNvSpPr txBox="1"/>
              <p:nvPr/>
            </p:nvSpPr>
            <p:spPr>
              <a:xfrm>
                <a:off x="10060271" y="13690679"/>
                <a:ext cx="14843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</a:t>
                </a:r>
                <a:r>
                  <a:rPr lang="vi-VN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Đặng Trung Sơn</a:t>
                </a:r>
                <a:endParaRPr lang="en-US">
                  <a:solidFill>
                    <a:schemeClr val="bg1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4C23FBE-B0F8-6695-377A-4E52DFF66941}"/>
              </a:ext>
            </a:extLst>
          </p:cNvPr>
          <p:cNvGrpSpPr/>
          <p:nvPr/>
        </p:nvGrpSpPr>
        <p:grpSpPr>
          <a:xfrm>
            <a:off x="6276769" y="13412848"/>
            <a:ext cx="2340000" cy="2626341"/>
            <a:chOff x="113677" y="15964108"/>
            <a:chExt cx="2340000" cy="2626341"/>
          </a:xfrm>
        </p:grpSpPr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6B7FD6FD-6EC3-2F1D-F774-A9C9D6C6C38A}"/>
                </a:ext>
              </a:extLst>
            </p:cNvPr>
            <p:cNvSpPr/>
            <p:nvPr/>
          </p:nvSpPr>
          <p:spPr>
            <a:xfrm>
              <a:off x="500364" y="18099810"/>
              <a:ext cx="1594808" cy="4906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phó ban </a:t>
              </a:r>
            </a:p>
            <a:p>
              <a:pPr algn="ctr"/>
              <a:r>
                <a:rPr lang="en-US" sz="1300">
                  <a:solidFill>
                    <a:schemeClr val="accent6"/>
                  </a:solidFill>
                  <a:latin typeface="#9Slide02 Tieu de rat dai 02" panose="020B0606020202050201" pitchFamily="34" charset="0"/>
                  <a:ea typeface="#9Slide02 Tieu de rat dai 01" panose="02000000000000000000" pitchFamily="2" charset="0"/>
                </a:rPr>
                <a:t>công tác CÔNG ĐOÀN</a:t>
              </a: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2ACCC93E-B6AE-E6FC-D959-A9FEAD92AC43}"/>
                </a:ext>
              </a:extLst>
            </p:cNvPr>
            <p:cNvGrpSpPr/>
            <p:nvPr/>
          </p:nvGrpSpPr>
          <p:grpSpPr>
            <a:xfrm>
              <a:off x="113677" y="15964108"/>
              <a:ext cx="2340000" cy="2204771"/>
              <a:chOff x="113677" y="11827670"/>
              <a:chExt cx="2340000" cy="2204771"/>
            </a:xfrm>
          </p:grpSpPr>
          <p:sp>
            <p:nvSpPr>
              <p:cNvPr id="261" name="Rectangle: Rounded Corners 260">
                <a:extLst>
                  <a:ext uri="{FF2B5EF4-FFF2-40B4-BE49-F238E27FC236}">
                    <a16:creationId xmlns:a16="http://schemas.microsoft.com/office/drawing/2014/main" id="{F661E0D0-FE93-A72D-8108-8B6A02B17A13}"/>
                  </a:ext>
                </a:extLst>
              </p:cNvPr>
              <p:cNvSpPr/>
              <p:nvPr/>
            </p:nvSpPr>
            <p:spPr>
              <a:xfrm>
                <a:off x="485596" y="11827670"/>
                <a:ext cx="1596163" cy="1862190"/>
              </a:xfrm>
              <a:prstGeom prst="roundRect">
                <a:avLst>
                  <a:gd name="adj" fmla="val 6111"/>
                </a:avLst>
              </a:prstGeom>
              <a:blipFill dpi="0" rotWithShape="1"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11794" b="-15634"/>
                </a:stretch>
              </a:blipFill>
              <a:ln w="28575">
                <a:solidFill>
                  <a:srgbClr val="003F9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Rectangle: Rounded Corners 261">
                <a:extLst>
                  <a:ext uri="{FF2B5EF4-FFF2-40B4-BE49-F238E27FC236}">
                    <a16:creationId xmlns:a16="http://schemas.microsoft.com/office/drawing/2014/main" id="{8847CE7E-4480-0568-228C-1DA7DFEBBCE7}"/>
                  </a:ext>
                </a:extLst>
              </p:cNvPr>
              <p:cNvSpPr/>
              <p:nvPr/>
            </p:nvSpPr>
            <p:spPr>
              <a:xfrm>
                <a:off x="113677" y="13606798"/>
                <a:ext cx="2340000" cy="425643"/>
              </a:xfrm>
              <a:prstGeom prst="roundRect">
                <a:avLst>
                  <a:gd name="adj" fmla="val 50000"/>
                </a:avLst>
              </a:prstGeom>
              <a:solidFill>
                <a:srgbClr val="003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3976113D-4FC4-717B-323D-3AB941E550D6}"/>
                  </a:ext>
                </a:extLst>
              </p:cNvPr>
              <p:cNvSpPr txBox="1"/>
              <p:nvPr/>
            </p:nvSpPr>
            <p:spPr>
              <a:xfrm>
                <a:off x="708201" y="13690679"/>
                <a:ext cx="11509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#9Slide02 Tieu de rat dai 02" panose="020B0606020202050201" pitchFamily="34" charset="0"/>
                    <a:ea typeface="#9Slide02 Tieu de rat dai 01" panose="02000000000000000000" pitchFamily="2" charset="0"/>
                  </a:rPr>
                  <a:t>Đ/c NGÔ THỊ LAN</a:t>
                </a: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E3C42ED-4F8F-5893-F9CC-B1C7210E4CA5}"/>
              </a:ext>
            </a:extLst>
          </p:cNvPr>
          <p:cNvPicPr>
            <a:picLocks noChangeAspect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906"/>
          <a:stretch/>
        </p:blipFill>
        <p:spPr>
          <a:xfrm>
            <a:off x="-15248" y="33507742"/>
            <a:ext cx="12220437" cy="2491996"/>
          </a:xfrm>
          <a:prstGeom prst="rect">
            <a:avLst/>
          </a:prstGeom>
        </p:spPr>
      </p:pic>
      <p:pic>
        <p:nvPicPr>
          <p:cNvPr id="52" name="Hình ảnh 51">
            <a:extLst>
              <a:ext uri="{FF2B5EF4-FFF2-40B4-BE49-F238E27FC236}">
                <a16:creationId xmlns:a16="http://schemas.microsoft.com/office/drawing/2014/main" id="{FD94EB92-6AC6-0DFE-9905-E4A2341F868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77" y="2468192"/>
            <a:ext cx="1992031" cy="190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767</TotalTime>
  <Words>358</Words>
  <Application>Microsoft Office PowerPoint</Application>
  <PresentationFormat>Tùy chỉnh</PresentationFormat>
  <Paragraphs>68</Paragraphs>
  <Slides>1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6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</vt:i4>
      </vt:variant>
    </vt:vector>
  </HeadingPairs>
  <TitlesOfParts>
    <vt:vector size="8" baseType="lpstr">
      <vt:lpstr>#9Slide02 Noi dung dai</vt:lpstr>
      <vt:lpstr>#9Slide02 Tieu de dai</vt:lpstr>
      <vt:lpstr>#9Slide02 Tieu de rat dai 01</vt:lpstr>
      <vt:lpstr>#9Slide02 Tieu de rat dai 02</vt:lpstr>
      <vt:lpstr>#9Slide03 HelvetIns</vt:lpstr>
      <vt:lpstr>Arial</vt:lpstr>
      <vt:lpstr>Office Theme</vt:lpstr>
      <vt:lpstr>Bản trình bày PowerPoint</vt:lpstr>
    </vt:vector>
  </TitlesOfParts>
  <Manager>9Slide.vn</Manager>
  <Company>9Slide.vn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Admin</dc:creator>
  <cp:keywords>9Slide</cp:keywords>
  <dc:description>9Slide.vn</dc:description>
  <cp:lastModifiedBy>9Slide</cp:lastModifiedBy>
  <cp:revision>34</cp:revision>
  <dcterms:created xsi:type="dcterms:W3CDTF">2023-10-09T02:30:05Z</dcterms:created>
  <dcterms:modified xsi:type="dcterms:W3CDTF">2025-09-18T01:51:44Z</dcterms:modified>
  <cp:category>9Slide.vn</cp:category>
  <cp:contentStatus>9Slide</cp:contentStatus>
</cp:coreProperties>
</file>